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87" r:id="rId6"/>
    <p:sldId id="288" r:id="rId7"/>
    <p:sldId id="289" r:id="rId8"/>
    <p:sldId id="290" r:id="rId9"/>
    <p:sldId id="388" r:id="rId10"/>
    <p:sldId id="409" r:id="rId11"/>
    <p:sldId id="389" r:id="rId12"/>
    <p:sldId id="390" r:id="rId13"/>
    <p:sldId id="411" r:id="rId14"/>
    <p:sldId id="410" r:id="rId15"/>
    <p:sldId id="391" r:id="rId16"/>
    <p:sldId id="300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6C73C2-779C-CC40-A0B1-F5650964A86E}" v="58" dt="2020-01-07T09:31:36.763"/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33537043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6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64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27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482890"/>
          </a:xfrm>
        </p:spPr>
        <p:txBody>
          <a:bodyPr rtlCol="0"/>
          <a:lstStyle/>
          <a:p>
            <a:pPr rtl="0"/>
            <a:r>
              <a:rPr lang="pt-PT" dirty="0"/>
              <a:t>Como é que humanos e animais se aquecem no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665" y="262653"/>
            <a:ext cx="2055683" cy="266848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/>
              <a:t>Oceanos gelados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1"/>
            <a:ext cx="1396035" cy="136490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Área 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0BEDA2-06B1-B14F-89E0-CBAEC59F49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38" y="415063"/>
            <a:ext cx="4381062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9F9EDC6C-4FC2-6F40-81DF-CA1EA39A78E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8378FED-CC55-9541-AA82-8749124D81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E03FD49E-89BF-B444-8A10-CD1F8C1F306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Precisas de trabalhar a </a:t>
              </a:r>
            </a:p>
            <a:p>
              <a:pPr rtl="0"/>
              <a:r>
                <a:rPr lang="pt-PT" sz="1800"/>
                <a:t>-40°C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224545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F3883B-FF2B-A549-A611-71F34FA157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74885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214" y="415063"/>
            <a:ext cx="4507186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2" name="Pentagon 1">
            <a:extLst>
              <a:ext uri="{FF2B5EF4-FFF2-40B4-BE49-F238E27FC236}">
                <a16:creationId xmlns:a16="http://schemas.microsoft.com/office/drawing/2014/main" id="{8F38555C-E8B0-9C48-9E8C-B15AEE8FF56C}"/>
              </a:ext>
            </a:extLst>
          </p:cNvPr>
          <p:cNvSpPr/>
          <p:nvPr/>
        </p:nvSpPr>
        <p:spPr>
          <a:xfrm>
            <a:off x="923755" y="2543503"/>
            <a:ext cx="4941018" cy="2659118"/>
          </a:xfrm>
          <a:prstGeom prst="homePlat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6A48FD00-AA96-F842-AEA9-B38981C3D029}"/>
              </a:ext>
            </a:extLst>
          </p:cNvPr>
          <p:cNvSpPr txBox="1">
            <a:spLocks/>
          </p:cNvSpPr>
          <p:nvPr/>
        </p:nvSpPr>
        <p:spPr>
          <a:xfrm>
            <a:off x="1156138" y="2886042"/>
            <a:ext cx="3310760" cy="197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 rtl="0" hangingPunct="1"/>
            <a:r>
              <a:rPr lang="pt-PT" sz="3200" dirty="0">
                <a:solidFill>
                  <a:srgbClr val="FFFFFF"/>
                </a:solidFill>
              </a:rPr>
              <a:t>O que é que o vestuário polar “aprendeu” com as adaptações de Tuk?</a:t>
            </a:r>
          </a:p>
        </p:txBody>
      </p:sp>
    </p:spTree>
    <p:extLst>
      <p:ext uri="{BB962C8B-B14F-4D97-AF65-F5344CB8AC3E}">
        <p14:creationId xmlns:p14="http://schemas.microsoft.com/office/powerpoint/2010/main" val="6691883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5A153-E4AE-A04C-B957-30917306E3DB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material consideras ser o melhor isolador?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15393B-1877-4E4A-84F2-C8B7267364CB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pt-PT" sz="3400" b="1">
                <a:solidFill>
                  <a:srgbClr val="DC3B4E"/>
                </a:solidFill>
                <a:latin typeface="Century Gothic Bold"/>
              </a:rPr>
              <a:t>Como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8E1666-A6A6-E048-B69B-5C67FAA3EB0F}"/>
              </a:ext>
            </a:extLst>
          </p:cNvPr>
          <p:cNvSpPr txBox="1"/>
          <p:nvPr/>
        </p:nvSpPr>
        <p:spPr>
          <a:xfrm>
            <a:off x="449263" y="3345134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pt-PT" sz="3400" b="1">
                <a:solidFill>
                  <a:srgbClr val="F3B329"/>
                </a:solidFill>
                <a:latin typeface="Century Gothic Bold"/>
              </a:rPr>
              <a:t>Porque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737A70-C225-0843-B41C-3E85B9D2C57B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pt-PT" sz="3400" b="1">
                <a:solidFill>
                  <a:srgbClr val="19A090"/>
                </a:solidFill>
                <a:latin typeface="Century Gothic Bold"/>
              </a:rPr>
              <a:t>Que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E70028-17A0-2344-994B-6213B332108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poderias testar a tua ideia?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3B951-97C3-D247-A3F5-50FB9341925C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pensas isso?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F62AABD-1F67-6B4C-BB55-DCEA62A508C7}"/>
              </a:ext>
            </a:extLst>
          </p:cNvPr>
          <p:cNvSpPr txBox="1">
            <a:spLocks/>
          </p:cNvSpPr>
          <p:nvPr/>
        </p:nvSpPr>
        <p:spPr>
          <a:xfrm>
            <a:off x="391888" y="1340757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/>
              <a:t>Pesquisa de materiais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BA65F9-4E57-704F-B4FC-73246782574A}"/>
              </a:ext>
            </a:extLst>
          </p:cNvPr>
          <p:cNvSpPr txBox="1">
            <a:spLocks/>
          </p:cNvSpPr>
          <p:nvPr/>
        </p:nvSpPr>
        <p:spPr>
          <a:xfrm>
            <a:off x="388942" y="1016917"/>
            <a:ext cx="8297858" cy="70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Critérios de sucesso para um cartaz científico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28AED2A8-E586-8043-B9BA-2CA5AFC53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13509"/>
              </p:ext>
            </p:extLst>
          </p:nvPr>
        </p:nvGraphicFramePr>
        <p:xfrm>
          <a:off x="2341905" y="2198006"/>
          <a:ext cx="6621341" cy="4389120"/>
        </p:xfrm>
        <a:graphic>
          <a:graphicData uri="http://schemas.openxmlformats.org/drawingml/2006/table">
            <a:tbl>
              <a:tblPr/>
              <a:tblGrid>
                <a:gridCol w="6621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introdução, descreve as condições do Ártico.</a:t>
                      </a: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conclusão, indica o que os teus resultados mostram.</a:t>
                      </a: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Apresentar os resultados com o teu próprio gráfico.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os resultados para fundamentar a tua conclusão.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 a tua conclusão para dar uma opinião acerca do material que o Tyler deveria utilizar.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baseline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as limitações do material que escolheste.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US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90A74A2-2B2B-384C-8F58-2B1F6E42BE1D}"/>
              </a:ext>
            </a:extLst>
          </p:cNvPr>
          <p:cNvSpPr/>
          <p:nvPr/>
        </p:nvSpPr>
        <p:spPr>
          <a:xfrm>
            <a:off x="449263" y="222250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51C984E-41C7-C549-ADA3-1CF4EA8E2A60}"/>
              </a:ext>
            </a:extLst>
          </p:cNvPr>
          <p:cNvSpPr/>
          <p:nvPr/>
        </p:nvSpPr>
        <p:spPr>
          <a:xfrm>
            <a:off x="449263" y="308477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A589F76-71CA-EF47-8599-325676269C92}"/>
              </a:ext>
            </a:extLst>
          </p:cNvPr>
          <p:cNvSpPr/>
          <p:nvPr/>
        </p:nvSpPr>
        <p:spPr>
          <a:xfrm>
            <a:off x="449263" y="3976631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D6D3B7F-B1F4-C34C-86FB-4D58F7D98857}"/>
              </a:ext>
            </a:extLst>
          </p:cNvPr>
          <p:cNvSpPr/>
          <p:nvPr/>
        </p:nvSpPr>
        <p:spPr>
          <a:xfrm>
            <a:off x="466182" y="478890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296D533C-7890-7245-B647-7218D6F171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39173"/>
              </p:ext>
            </p:extLst>
          </p:nvPr>
        </p:nvGraphicFramePr>
        <p:xfrm>
          <a:off x="342938" y="2116175"/>
          <a:ext cx="8351800" cy="1749460"/>
        </p:xfrm>
        <a:graphic>
          <a:graphicData uri="http://schemas.openxmlformats.org/drawingml/2006/table">
            <a:tbl>
              <a:tblPr/>
              <a:tblGrid>
                <a:gridCol w="1416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5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Pergunta-chave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Como é que humanos e animais se </a:t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</a:b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a_ _ _ _ _ _ no Ártico?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1441FFD-2105-974D-AF21-C75C5F43D317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Aula 4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9E1BB4CF-6CF9-9A40-A1DD-E0DD29CC8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39976"/>
              </p:ext>
            </p:extLst>
          </p:nvPr>
        </p:nvGraphicFramePr>
        <p:xfrm>
          <a:off x="2341906" y="2222500"/>
          <a:ext cx="7216776" cy="5212080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Medir a temperatura.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Ártico no mapa.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Indicar o que os resultados mostram.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Ártico.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45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Apresentar os resultados com o teu próprio gráfico.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os resultados para fundamentar a tua conclusão.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a tua conclusão para dar uma opinião.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as limitações do material que escolheste.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37EE2D9-AA3A-5145-9AD8-D6416975E5A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E015739-776C-384B-82B4-3867A8C6D30F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43224D8-30C8-8E4D-8B00-4AF13782911E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0A93049-BE84-F44A-A03F-E9BFC1BFA0BC}"/>
              </a:ext>
            </a:extLst>
          </p:cNvPr>
          <p:cNvSpPr/>
          <p:nvPr/>
        </p:nvSpPr>
        <p:spPr>
          <a:xfrm>
            <a:off x="449263" y="4836756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6536B921-41CC-734E-813C-151F0FA695BA}"/>
              </a:ext>
            </a:extLst>
          </p:cNvPr>
          <p:cNvSpPr txBox="1">
            <a:spLocks/>
          </p:cNvSpPr>
          <p:nvPr/>
        </p:nvSpPr>
        <p:spPr>
          <a:xfrm>
            <a:off x="416605" y="1355336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51A4B14-E18E-CE47-BC54-D138283FD1C5}"/>
              </a:ext>
            </a:extLst>
          </p:cNvPr>
          <p:cNvSpPr/>
          <p:nvPr/>
        </p:nvSpPr>
        <p:spPr>
          <a:xfrm>
            <a:off x="466182" y="5412272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O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Rússia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Gronelândia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DD3A4F"/>
                </a:solidFill>
                <a:latin typeface="Century Gothic Bold"/>
              </a:rPr>
              <a:t>Círculo Polar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Oceano</a:t>
            </a:r>
          </a:p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4: Como é que humanos e animais se aquecem no Ártico?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4FF3736-65D1-6A43-AAD5-0C4C169DDDBA}"/>
              </a:ext>
            </a:extLst>
          </p:cNvPr>
          <p:cNvSpPr txBox="1">
            <a:spLocks/>
          </p:cNvSpPr>
          <p:nvPr/>
        </p:nvSpPr>
        <p:spPr>
          <a:xfrm>
            <a:off x="391889" y="999332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chemeClr val="tx1"/>
                </a:solidFill>
              </a:rPr>
              <a:t>Apresentação breve de Tyler Fish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362812-0555-1245-AE17-7B2E49B157B0}"/>
              </a:ext>
            </a:extLst>
          </p:cNvPr>
          <p:cNvSpPr txBox="1"/>
          <p:nvPr/>
        </p:nvSpPr>
        <p:spPr>
          <a:xfrm>
            <a:off x="4572000" y="2241629"/>
            <a:ext cx="4122738" cy="3000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Olá a todos! Chamo-me Tyler e sou responsável pelo conjunto de materiais que levamos connosco para o Ártico.</a:t>
            </a:r>
          </a:p>
          <a:p>
            <a:pPr rtl="0"/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Sobreviver nas condições extremas do Ártico é muito difícil e precisamos de muitos materiais para nos ajudar a conseguir.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Uma das características mais importantes que eu procuro nos materiais é o isolamento. Gostaria que hoje pesquisassem diferentes materiais e avaliassem se são bons como isoladores.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C407D67-9EB8-2340-9FAA-9B85AFA7C3A0}"/>
              </a:ext>
            </a:extLst>
          </p:cNvPr>
          <p:cNvSpPr/>
          <p:nvPr/>
        </p:nvSpPr>
        <p:spPr>
          <a:xfrm>
            <a:off x="960691" y="2241551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38" y="415063"/>
            <a:ext cx="4381062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2F093C-CF8C-A54C-BCC0-ED9134617E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1" b="90332" l="0" r="90000">
                        <a14:foregroundMark x1="84507" y1="34912" x2="86782" y2="41001"/>
                        <a14:foregroundMark x1="9766" y1="82617" x2="24453" y2="90332"/>
                        <a14:foregroundMark x1="36250" y1="86035" x2="56875" y2="87109"/>
                        <a14:foregroundMark x1="57656" y1="86523" x2="71328" y2="84570"/>
                        <a14:foregroundMark x1="72578" y1="85156" x2="72891" y2="80566"/>
                        <a14:foregroundMark x1="57500" y1="88379" x2="71641" y2="86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966" y="4266648"/>
            <a:ext cx="3379677" cy="27037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9B1BB29-455B-9A4F-AF97-FFB53425B928}"/>
              </a:ext>
            </a:extLst>
          </p:cNvPr>
          <p:cNvSpPr txBox="1">
            <a:spLocks/>
          </p:cNvSpPr>
          <p:nvPr/>
        </p:nvSpPr>
        <p:spPr>
          <a:xfrm>
            <a:off x="391888" y="1340757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/>
              <a:t>Vestuário polar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BC53D-352E-5646-8B7F-136435F1B5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792" y="2664470"/>
            <a:ext cx="974046" cy="1704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3F1A76-7BEC-2B48-B00B-1FC147AFDB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3865" y="1991213"/>
            <a:ext cx="1137765" cy="3380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40DA0-F593-B34B-BF3B-447DE73491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2018" y="1314590"/>
            <a:ext cx="1725329" cy="2424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DD3557-4CE5-F04B-B458-B8422713E4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660" y="4988732"/>
            <a:ext cx="1248555" cy="1703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FADE10-E0A6-1843-9B71-B59B04EC435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4007" y="854902"/>
            <a:ext cx="2127069" cy="2965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D4C770-F7D3-B745-80B3-86E89D5CDF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0" y="2681127"/>
            <a:ext cx="1574307" cy="4350216"/>
          </a:xfrm>
          <a:prstGeom prst="rect">
            <a:avLst/>
          </a:prstGeom>
        </p:spPr>
      </p:pic>
      <p:sp>
        <p:nvSpPr>
          <p:cNvPr id="13" name="Shape 246">
            <a:extLst>
              <a:ext uri="{FF2B5EF4-FFF2-40B4-BE49-F238E27FC236}">
                <a16:creationId xmlns:a16="http://schemas.microsoft.com/office/drawing/2014/main" id="{13773843-632E-5E43-88C5-F465E86DB2A2}"/>
              </a:ext>
            </a:extLst>
          </p:cNvPr>
          <p:cNvSpPr/>
          <p:nvPr/>
        </p:nvSpPr>
        <p:spPr>
          <a:xfrm flipH="1">
            <a:off x="5878286" y="3647084"/>
            <a:ext cx="2114550" cy="130933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449EF32B-63A6-8649-851D-C29EBFBAA78D}"/>
              </a:ext>
            </a:extLst>
          </p:cNvPr>
          <p:cNvSpPr/>
          <p:nvPr/>
        </p:nvSpPr>
        <p:spPr>
          <a:xfrm flipH="1">
            <a:off x="5207674" y="5939035"/>
            <a:ext cx="2223401" cy="2905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5" name="Shape 246">
            <a:extLst>
              <a:ext uri="{FF2B5EF4-FFF2-40B4-BE49-F238E27FC236}">
                <a16:creationId xmlns:a16="http://schemas.microsoft.com/office/drawing/2014/main" id="{07E1554A-35DF-B244-A04D-87C63943304D}"/>
              </a:ext>
            </a:extLst>
          </p:cNvPr>
          <p:cNvSpPr/>
          <p:nvPr/>
        </p:nvSpPr>
        <p:spPr>
          <a:xfrm flipH="1">
            <a:off x="4937347" y="3589419"/>
            <a:ext cx="940939" cy="13670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Shape 246">
            <a:extLst>
              <a:ext uri="{FF2B5EF4-FFF2-40B4-BE49-F238E27FC236}">
                <a16:creationId xmlns:a16="http://schemas.microsoft.com/office/drawing/2014/main" id="{EBBBC0B7-B248-FF4B-B1F9-C905452590AF}"/>
              </a:ext>
            </a:extLst>
          </p:cNvPr>
          <p:cNvSpPr/>
          <p:nvPr/>
        </p:nvSpPr>
        <p:spPr>
          <a:xfrm>
            <a:off x="4188279" y="3282043"/>
            <a:ext cx="441726" cy="18159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7" name="Shape 246">
            <a:extLst>
              <a:ext uri="{FF2B5EF4-FFF2-40B4-BE49-F238E27FC236}">
                <a16:creationId xmlns:a16="http://schemas.microsoft.com/office/drawing/2014/main" id="{7077D4CF-9ADA-8B48-A2BC-E17E38D052CC}"/>
              </a:ext>
            </a:extLst>
          </p:cNvPr>
          <p:cNvSpPr/>
          <p:nvPr/>
        </p:nvSpPr>
        <p:spPr>
          <a:xfrm>
            <a:off x="2635489" y="4369168"/>
            <a:ext cx="733665" cy="107641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8" name="Shape 246">
            <a:extLst>
              <a:ext uri="{FF2B5EF4-FFF2-40B4-BE49-F238E27FC236}">
                <a16:creationId xmlns:a16="http://schemas.microsoft.com/office/drawing/2014/main" id="{B5D06C8D-044D-284E-AE96-1047E076BB17}"/>
              </a:ext>
            </a:extLst>
          </p:cNvPr>
          <p:cNvSpPr/>
          <p:nvPr/>
        </p:nvSpPr>
        <p:spPr>
          <a:xfrm>
            <a:off x="1404257" y="5445585"/>
            <a:ext cx="1747158" cy="626355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7338170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73C7EAA-ED01-B541-9BEF-07954993FA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8" name="Group 191">
            <a:extLst>
              <a:ext uri="{FF2B5EF4-FFF2-40B4-BE49-F238E27FC236}">
                <a16:creationId xmlns:a16="http://schemas.microsoft.com/office/drawing/2014/main" id="{548DF430-BF30-474A-9FF8-E62A7991B058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9" name="Shape 189">
              <a:extLst>
                <a:ext uri="{FF2B5EF4-FFF2-40B4-BE49-F238E27FC236}">
                  <a16:creationId xmlns:a16="http://schemas.microsoft.com/office/drawing/2014/main" id="{825E1646-8142-7846-BF04-15E7A340205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0" name="Shape 190" descr="Textfeld 23">
              <a:extLst>
                <a:ext uri="{FF2B5EF4-FFF2-40B4-BE49-F238E27FC236}">
                  <a16:creationId xmlns:a16="http://schemas.microsoft.com/office/drawing/2014/main" id="{B76CABBC-13DB-AE4C-AA20-37AAF39F44B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600" dirty="0"/>
                <a:t>A neve e o gelo colam-se a ti</a:t>
              </a:r>
              <a:endParaRPr sz="16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4: Como é que humanos e animais se aquecem no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B43BF5F-4ABF-1A4D-83BA-8937E69DAC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2932" y="0"/>
            <a:ext cx="10483570" cy="6858001"/>
          </a:xfrm>
          <a:prstGeom prst="rect">
            <a:avLst/>
          </a:prstGeom>
        </p:spPr>
      </p:pic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grpSp>
        <p:nvGrpSpPr>
          <p:cNvPr id="34" name="Group 191">
            <a:extLst>
              <a:ext uri="{FF2B5EF4-FFF2-40B4-BE49-F238E27FC236}">
                <a16:creationId xmlns:a16="http://schemas.microsoft.com/office/drawing/2014/main" id="{1AE4A3C2-ACA7-CA48-A093-53DD79D438EA}"/>
              </a:ext>
            </a:extLst>
          </p:cNvPr>
          <p:cNvGrpSpPr/>
          <p:nvPr/>
        </p:nvGrpSpPr>
        <p:grpSpPr>
          <a:xfrm>
            <a:off x="6645848" y="4109545"/>
            <a:ext cx="2109487" cy="2109487"/>
            <a:chOff x="0" y="0"/>
            <a:chExt cx="3394729" cy="3394729"/>
          </a:xfrm>
        </p:grpSpPr>
        <p:sp>
          <p:nvSpPr>
            <p:cNvPr id="35" name="Shape 189">
              <a:extLst>
                <a:ext uri="{FF2B5EF4-FFF2-40B4-BE49-F238E27FC236}">
                  <a16:creationId xmlns:a16="http://schemas.microsoft.com/office/drawing/2014/main" id="{F0EFB01C-1AA1-B14E-9E35-1D0BE9857BE7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6" name="Shape 190" descr="Textfeld 23">
              <a:extLst>
                <a:ext uri="{FF2B5EF4-FFF2-40B4-BE49-F238E27FC236}">
                  <a16:creationId xmlns:a16="http://schemas.microsoft.com/office/drawing/2014/main" id="{C5F57750-FE92-C14D-8A67-F31EA233F21F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O ar da tua respiração congela à volta do saco de dormir</a:t>
              </a:r>
              <a:endParaRPr sz="1800" dirty="0"/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4: Como é que humanos e animais se aquecem no Ártico?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01BBF1D-38AE-0943-BE6C-E77E426D78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0925" y="0"/>
            <a:ext cx="10485850" cy="6858001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38" y="415063"/>
            <a:ext cx="4381062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4: Como é que humanos e animais se aquecem no Ártico?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28" name="Group 191">
            <a:extLst>
              <a:ext uri="{FF2B5EF4-FFF2-40B4-BE49-F238E27FC236}">
                <a16:creationId xmlns:a16="http://schemas.microsoft.com/office/drawing/2014/main" id="{505D3747-6DCA-6E4D-9F90-7F784F74271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29" name="Shape 189">
              <a:extLst>
                <a:ext uri="{FF2B5EF4-FFF2-40B4-BE49-F238E27FC236}">
                  <a16:creationId xmlns:a16="http://schemas.microsoft.com/office/drawing/2014/main" id="{5B4B10FA-7373-D34A-A4FF-3F9CE3E42266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0" name="Shape 190" descr="Textfeld 23">
              <a:extLst>
                <a:ext uri="{FF2B5EF4-FFF2-40B4-BE49-F238E27FC236}">
                  <a16:creationId xmlns:a16="http://schemas.microsoft.com/office/drawing/2014/main" id="{DDFE854A-F84C-BE4B-966C-067931E57E8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Precisas de te deslocar a </a:t>
              </a:r>
            </a:p>
            <a:p>
              <a:pPr rtl="0"/>
              <a:r>
                <a:rPr lang="pt-PT" sz="1800"/>
                <a:t>-40°C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94315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A4E1FA-CF69-4C05-BBDE-AB6AB55E80DE}"/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1796</TotalTime>
  <Words>510</Words>
  <Application>Microsoft Office PowerPoint</Application>
  <PresentationFormat>On-screen Show (4:3)</PresentationFormat>
  <Paragraphs>74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  <vt:lpstr>PowerPoint Presentation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  <vt:lpstr>Aula 4: Como é que humanos e animais se aquecem no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118</cp:revision>
  <cp:lastPrinted>2018-10-15T11:47:29Z</cp:lastPrinted>
  <dcterms:modified xsi:type="dcterms:W3CDTF">2020-03-28T14:22:51Z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